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863" r:id="rId5"/>
    <p:sldId id="904" r:id="rId6"/>
    <p:sldId id="915" r:id="rId7"/>
    <p:sldId id="914" r:id="rId8"/>
    <p:sldId id="9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0BAF24-9D40-A48C-580F-830C7318F830}" name="Ben Shirley" initials="BS" userId="S::ben.shirley@nmite.ac.uk::9b156c45-9c5f-412a-97c0-0d579ef8f931" providerId="AD"/>
  <p188:author id="{09E49E4E-880A-744A-8751-B2E026648F6C}" name="Plowas, Wojciech" initials="WP" userId="S::W.Plowas@napier.ac.uk::8ef615a3-c0f4-4c61-90d1-524d5ad12632" providerId="AD"/>
  <p188:author id="{124AAF71-87A6-F3B4-5FD6-7C0E29F03C34}" name="Steve Bertasso" initials="SB" userId="S::steve.bertasso@nmite.ac.uk::590cc1ff-a453-41eb-b559-0ba9e7460ddb" providerId="AD"/>
  <p188:author id="{3634B493-1876-668D-20EB-D1B0506ED046}" name="Robert Hairstans" initials="RH" userId="S::robert.hairstans@nmite.ac.uk::2a3c71e3-4963-41a2-b2e7-eb4289295d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8"/>
    <a:srgbClr val="004E4A"/>
    <a:srgbClr val="E9F8E4"/>
    <a:srgbClr val="3ABAB4"/>
    <a:srgbClr val="DCF4F0"/>
    <a:srgbClr val="D5FFFD"/>
    <a:srgbClr val="C04F15"/>
    <a:srgbClr val="E1F6F2"/>
    <a:srgbClr val="A1E3D8"/>
    <a:srgbClr val="F0F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508" y="1062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rstans, Robert" userId="7caa01f3-8aef-4858-b21a-9070f4cf9a5a" providerId="ADAL" clId="{81EA4292-9E38-43E0-8D5F-E30BA601A2A1}"/>
    <pc:docChg chg="delSld">
      <pc:chgData name="Hairstans, Robert" userId="7caa01f3-8aef-4858-b21a-9070f4cf9a5a" providerId="ADAL" clId="{81EA4292-9E38-43E0-8D5F-E30BA601A2A1}" dt="2026-01-28T13:41:11.086" v="3" actId="47"/>
      <pc:docMkLst>
        <pc:docMk/>
      </pc:docMkLst>
      <pc:sldChg chg="del">
        <pc:chgData name="Hairstans, Robert" userId="7caa01f3-8aef-4858-b21a-9070f4cf9a5a" providerId="ADAL" clId="{81EA4292-9E38-43E0-8D5F-E30BA601A2A1}" dt="2026-01-28T13:41:04.019" v="0" actId="47"/>
        <pc:sldMkLst>
          <pc:docMk/>
          <pc:sldMk cId="2862301559" sldId="854"/>
        </pc:sldMkLst>
      </pc:sldChg>
      <pc:sldChg chg="del">
        <pc:chgData name="Hairstans, Robert" userId="7caa01f3-8aef-4858-b21a-9070f4cf9a5a" providerId="ADAL" clId="{81EA4292-9E38-43E0-8D5F-E30BA601A2A1}" dt="2026-01-28T13:41:04.019" v="0" actId="47"/>
        <pc:sldMkLst>
          <pc:docMk/>
          <pc:sldMk cId="1201473518" sldId="888"/>
        </pc:sldMkLst>
      </pc:sldChg>
      <pc:sldChg chg="del">
        <pc:chgData name="Hairstans, Robert" userId="7caa01f3-8aef-4858-b21a-9070f4cf9a5a" providerId="ADAL" clId="{81EA4292-9E38-43E0-8D5F-E30BA601A2A1}" dt="2026-01-28T13:41:11.086" v="3" actId="47"/>
        <pc:sldMkLst>
          <pc:docMk/>
          <pc:sldMk cId="362934531" sldId="892"/>
        </pc:sldMkLst>
      </pc:sldChg>
      <pc:sldChg chg="del">
        <pc:chgData name="Hairstans, Robert" userId="7caa01f3-8aef-4858-b21a-9070f4cf9a5a" providerId="ADAL" clId="{81EA4292-9E38-43E0-8D5F-E30BA601A2A1}" dt="2026-01-28T13:41:04.019" v="0" actId="47"/>
        <pc:sldMkLst>
          <pc:docMk/>
          <pc:sldMk cId="695101491" sldId="899"/>
        </pc:sldMkLst>
      </pc:sldChg>
      <pc:sldChg chg="del">
        <pc:chgData name="Hairstans, Robert" userId="7caa01f3-8aef-4858-b21a-9070f4cf9a5a" providerId="ADAL" clId="{81EA4292-9E38-43E0-8D5F-E30BA601A2A1}" dt="2026-01-28T13:41:04.019" v="0" actId="47"/>
        <pc:sldMkLst>
          <pc:docMk/>
          <pc:sldMk cId="4202254319" sldId="900"/>
        </pc:sldMkLst>
      </pc:sldChg>
      <pc:sldChg chg="del">
        <pc:chgData name="Hairstans, Robert" userId="7caa01f3-8aef-4858-b21a-9070f4cf9a5a" providerId="ADAL" clId="{81EA4292-9E38-43E0-8D5F-E30BA601A2A1}" dt="2026-01-28T13:41:04.019" v="0" actId="47"/>
        <pc:sldMkLst>
          <pc:docMk/>
          <pc:sldMk cId="4257588459" sldId="902"/>
        </pc:sldMkLst>
      </pc:sldChg>
      <pc:sldChg chg="del">
        <pc:chgData name="Hairstans, Robert" userId="7caa01f3-8aef-4858-b21a-9070f4cf9a5a" providerId="ADAL" clId="{81EA4292-9E38-43E0-8D5F-E30BA601A2A1}" dt="2026-01-28T13:41:04.019" v="0" actId="47"/>
        <pc:sldMkLst>
          <pc:docMk/>
          <pc:sldMk cId="4074676015" sldId="903"/>
        </pc:sldMkLst>
      </pc:sldChg>
      <pc:sldChg chg="del">
        <pc:chgData name="Hairstans, Robert" userId="7caa01f3-8aef-4858-b21a-9070f4cf9a5a" providerId="ADAL" clId="{81EA4292-9E38-43E0-8D5F-E30BA601A2A1}" dt="2026-01-28T13:41:06.799" v="1" actId="47"/>
        <pc:sldMkLst>
          <pc:docMk/>
          <pc:sldMk cId="1423961873" sldId="905"/>
        </pc:sldMkLst>
      </pc:sldChg>
      <pc:sldChg chg="del">
        <pc:chgData name="Hairstans, Robert" userId="7caa01f3-8aef-4858-b21a-9070f4cf9a5a" providerId="ADAL" clId="{81EA4292-9E38-43E0-8D5F-E30BA601A2A1}" dt="2026-01-28T13:41:09.003" v="2" actId="47"/>
        <pc:sldMkLst>
          <pc:docMk/>
          <pc:sldMk cId="1357766567" sldId="9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18EB7-865D-45FB-9974-629166D2613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92914-52E7-4912-9BF7-78B73F6C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45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Manrope ExtraLight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latin typeface="Manrope ExtraLight" pitchFamily="2" charset="0"/>
              </a:rPr>
              <a:t>1</a:t>
            </a:fld>
            <a:endParaRPr lang="en-US">
              <a:latin typeface="Manrope Extra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4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0288B-7F9D-BB0D-A0C2-679A9C5D0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51D2D-BD92-13D5-6A8F-C2F8DC37E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1A2502-0C46-D9D1-9FDB-34118324D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D88A8-C4DE-0FBE-54C9-B13115315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2914-52E7-4912-9BF7-78B73F6CAC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82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9D4C2-4DA6-3790-B436-BD4EDBD6C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DB298-E630-5C87-FB7F-1DF1A35CD0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6360EA-A6DB-E807-D4CA-9E88F0A39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96DB-C0DB-5C8C-21F5-23670D6C7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B49CD-A584-BC2E-16D7-20967B2C8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1F0F-910A-ABEE-AD45-CCD5E556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56466-551D-93D0-255B-EE7395E1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45A3C-497F-2BF2-CB6D-D6C358E6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8139-9610-CB79-59E8-8D20A683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2D238-179B-74DA-BBEA-21D02FA66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E9D2F-238C-D81F-6BA3-ADAE77FD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26234-AF1A-076C-8314-AAABB1D9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05D8D-5090-1C40-19DD-D4B0946B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4E39E-4F8D-7E6E-8AA3-BA8FCDD17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64C9-20C8-08E6-84AA-E7E17EB66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90DC3-FE36-F020-F90B-BABDFD0F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45321-8E6E-5B2A-6AAF-820CB8A5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64E4D-F81D-8EB6-7D3C-0A7B997A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51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690A-492F-622B-F83D-A1DA5FDE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159B-1406-20C9-2DE1-1B4F190C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924F-2D90-8DE0-9113-2E528361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DEAE-3ED7-D0B7-E603-0FA72EC0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82097-2178-BEC3-32E3-6804AE19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4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5D599-90C0-0A2C-EF12-955A8BC0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CA75F-3E26-9FE5-017C-00C7B4899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1FDCA-8940-F6D0-EE14-E1C4E135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4BF9-0741-96B9-C34E-52531036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42C09-D551-19D3-B690-ADD1BB23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4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0E4C-DB35-D106-09DA-8FE65433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CD10-85D9-2537-13C4-6869C3D62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2C96D-B96F-E266-6E3A-6E0625C98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92966-018D-03E4-5044-884C29C4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BFEFA-66E2-694E-4A7D-F73F3437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DF9A6-49C1-B710-9F52-935414DF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09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B38F-727D-75A5-CCAF-0B34036E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E36E2-0041-108C-A197-59D2D7148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EF330-2C92-0C76-27FC-2AA6A8D4B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1C05A-655F-2F7E-88EF-25E06E577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1BB2D-E0CA-DA92-80FF-8F54419E3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F87D9-7D23-7D97-8881-46CA2DA3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77533-7285-EA86-30FF-09117EF7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9A318-9B70-05FF-FCBE-31DD5C51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1D57-D3F2-AB1C-97F9-D3724D38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3A3FD-AFBB-D9FA-1E17-517C246A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6B4A2-8938-EBCD-7E21-4B2D28ED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76B17-CD9D-DCA9-313F-89B5D464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6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41B7C-8320-E7E8-5422-89330B8D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B71F0-B5A4-6018-CC28-A5A4178E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6A171-584F-DF15-5779-E0F22AD1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56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E64A-850D-67F2-80D1-E42A06C2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31564-0A3C-99B9-8E99-6EFF549D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078CD-6813-6BEA-A007-2DAB6A0C0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022BA-A82C-3669-CFC4-A20D1ED2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BB0E-3495-15D2-472C-2C6F1824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A7721-13CC-310E-BE24-24FE292B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1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FEE5-0ED9-60C9-9ADA-DD13BBCC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7BECF5-3646-2CD7-8197-69D722146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FFDDC-A691-CFB0-57A5-7780055EE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84A8A-CA0A-7F24-1E29-CA8ABECE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E30FD-008E-DCAB-61B2-ABE83866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F5318-198B-37D9-383E-A10B8E44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3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F8131-8ED0-7711-A2B1-AE2A1259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BEB72-77AF-3DDC-DE19-3BDD81238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D96B1-973E-E8D7-A523-71877BBF7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EF7926-A5EA-4E14-9EFF-A8390E188927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D3E82-8BDC-7C6E-0A7C-8C8FDA35A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C9850-A230-390A-64C6-BB9AF9F57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718BA5-CBE0-4C0F-A93F-F1D7F503F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11" Type="http://schemas.openxmlformats.org/officeDocument/2006/relationships/image" Target="../media/image14.png"/><Relationship Id="rId5" Type="http://schemas.openxmlformats.org/officeDocument/2006/relationships/image" Target="../media/image4.emf"/><Relationship Id="rId10" Type="http://schemas.openxmlformats.org/officeDocument/2006/relationships/image" Target="../media/image13.jpe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person working on a project&#10;&#10;Description automatically generated">
            <a:extLst>
              <a:ext uri="{FF2B5EF4-FFF2-40B4-BE49-F238E27FC236}">
                <a16:creationId xmlns:a16="http://schemas.microsoft.com/office/drawing/2014/main" id="{F0293D48-3852-0288-E267-A09DDC77B0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6094" b="9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4F68FC57-4852-764D-7759-D60315A84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5861290"/>
            <a:ext cx="943038" cy="10071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02148C-101B-838D-1D6B-76860651A78C}"/>
              </a:ext>
            </a:extLst>
          </p:cNvPr>
          <p:cNvSpPr/>
          <p:nvPr/>
        </p:nvSpPr>
        <p:spPr>
          <a:xfrm>
            <a:off x="0" y="5861290"/>
            <a:ext cx="12192000" cy="996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DCFED4-E52C-3E88-1FFD-3F55315B6E8C}"/>
              </a:ext>
            </a:extLst>
          </p:cNvPr>
          <p:cNvSpPr/>
          <p:nvPr/>
        </p:nvSpPr>
        <p:spPr>
          <a:xfrm>
            <a:off x="-93224" y="321408"/>
            <a:ext cx="12437623" cy="678052"/>
          </a:xfrm>
          <a:prstGeom prst="roundRect">
            <a:avLst>
              <a:gd name="adj" fmla="val 0"/>
            </a:avLst>
          </a:prstGeom>
          <a:solidFill>
            <a:srgbClr val="A1E3D8"/>
          </a:solidFill>
          <a:ln>
            <a:noFill/>
          </a:ln>
          <a:effectLst>
            <a:outerShdw blurRad="127000" dist="38100" dir="2700000" sx="104000" sy="104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329DC-4B72-D650-A820-5BB42B89BC45}"/>
              </a:ext>
            </a:extLst>
          </p:cNvPr>
          <p:cNvSpPr txBox="1"/>
          <p:nvPr/>
        </p:nvSpPr>
        <p:spPr>
          <a:xfrm>
            <a:off x="1105786" y="363941"/>
            <a:ext cx="948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004E4A"/>
                </a:solidFill>
              </a:rPr>
              <a:t>CITB IMPACT FUND – Timber in Construction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FAE22F-DD66-0323-279A-60C046F79386}"/>
              </a:ext>
            </a:extLst>
          </p:cNvPr>
          <p:cNvGrpSpPr/>
          <p:nvPr/>
        </p:nvGrpSpPr>
        <p:grpSpPr>
          <a:xfrm>
            <a:off x="337907" y="5884212"/>
            <a:ext cx="11311291" cy="923330"/>
            <a:chOff x="412333" y="5705301"/>
            <a:chExt cx="11311291" cy="9233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F34687-98DE-9860-E1AB-E1D12B140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3802" y="5939209"/>
              <a:ext cx="2240904" cy="55567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5B50F3-3C85-411C-D76F-1B6609F7B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9740" y="5928030"/>
              <a:ext cx="2053884" cy="623500"/>
            </a:xfrm>
            <a:prstGeom prst="rect">
              <a:avLst/>
            </a:prstGeom>
          </p:spPr>
        </p:pic>
        <p:pic>
          <p:nvPicPr>
            <p:cNvPr id="14" name="Picture 2" descr="Edinburgh Napier University | Scotland.org">
              <a:extLst>
                <a:ext uri="{FF2B5EF4-FFF2-40B4-BE49-F238E27FC236}">
                  <a16:creationId xmlns:a16="http://schemas.microsoft.com/office/drawing/2014/main" id="{A75EE25F-8C6E-9B2C-FB0F-A64487B99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3" r="16053"/>
            <a:stretch/>
          </p:blipFill>
          <p:spPr bwMode="auto">
            <a:xfrm>
              <a:off x="3336684" y="5705301"/>
              <a:ext cx="1528224" cy="92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Donaldson Timber Systems : Timber ...">
              <a:extLst>
                <a:ext uri="{FF2B5EF4-FFF2-40B4-BE49-F238E27FC236}">
                  <a16:creationId xmlns:a16="http://schemas.microsoft.com/office/drawing/2014/main" id="{15399BFA-67D4-744A-6EAD-B8BB8B243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33" y="5865873"/>
              <a:ext cx="1512433" cy="564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A blue and white logo&#10;&#10;Description automatically generated">
              <a:extLst>
                <a:ext uri="{FF2B5EF4-FFF2-40B4-BE49-F238E27FC236}">
                  <a16:creationId xmlns:a16="http://schemas.microsoft.com/office/drawing/2014/main" id="{BA6C5C7F-E906-12E2-D0C2-16400AC74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238" y="5765666"/>
              <a:ext cx="782590" cy="83581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85EF7BC-D3B1-7D1C-2525-38222FCCE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7" t="29116" r="13916" b="29500"/>
            <a:stretch>
              <a:fillRect/>
            </a:stretch>
          </p:blipFill>
          <p:spPr>
            <a:xfrm>
              <a:off x="5184383" y="5972664"/>
              <a:ext cx="1679944" cy="446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4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1C394-625F-47AD-36B4-D30C1BFA5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3A3418-5939-B803-B88D-D48C82E8C5ED}"/>
              </a:ext>
            </a:extLst>
          </p:cNvPr>
          <p:cNvSpPr/>
          <p:nvPr/>
        </p:nvSpPr>
        <p:spPr>
          <a:xfrm rot="10800000">
            <a:off x="-19092" y="135500"/>
            <a:ext cx="12211092" cy="780029"/>
          </a:xfrm>
          <a:prstGeom prst="rect">
            <a:avLst/>
          </a:prstGeom>
          <a:solidFill>
            <a:srgbClr val="A1E3D8"/>
          </a:solidFill>
          <a:ln>
            <a:noFill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11FE64-252F-FD4D-0E57-AE372B168055}"/>
              </a:ext>
            </a:extLst>
          </p:cNvPr>
          <p:cNvSpPr txBox="1"/>
          <p:nvPr/>
        </p:nvSpPr>
        <p:spPr>
          <a:xfrm>
            <a:off x="684216" y="5311631"/>
            <a:ext cx="4952803" cy="44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/>
              <a:t>PROJECT PARTNERS: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99C7D-8D03-C804-0D6C-51CADED75C8C}"/>
              </a:ext>
            </a:extLst>
          </p:cNvPr>
          <p:cNvSpPr txBox="1"/>
          <p:nvPr/>
        </p:nvSpPr>
        <p:spPr>
          <a:xfrm>
            <a:off x="643759" y="4408749"/>
            <a:ext cx="5938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>
                <a:solidFill>
                  <a:schemeClr val="tx2">
                    <a:lumMod val="50000"/>
                    <a:lumOff val="50000"/>
                  </a:schemeClr>
                </a:solidFill>
              </a:rPr>
              <a:t>https://www.be-st.build/news/citb-awards-430k-impact-funding-to-accelerate-low-carbon-timber-construction</a:t>
            </a:r>
          </a:p>
        </p:txBody>
      </p:sp>
      <p:pic>
        <p:nvPicPr>
          <p:cNvPr id="27" name="Picture 26" descr="A computer screen showing a group of people&#10;&#10;AI-generated content may be incorrect.">
            <a:extLst>
              <a:ext uri="{FF2B5EF4-FFF2-40B4-BE49-F238E27FC236}">
                <a16:creationId xmlns:a16="http://schemas.microsoft.com/office/drawing/2014/main" id="{1453F7C7-5419-1DD9-94E0-A3FD8123D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4845">
            <a:off x="7098748" y="306470"/>
            <a:ext cx="4279751" cy="5338440"/>
          </a:xfrm>
          <a:prstGeom prst="rect">
            <a:avLst/>
          </a:prstGeom>
          <a:effectLst>
            <a:outerShdw blurRad="469900" dist="228600" algn="tl" rotWithShape="0">
              <a:prstClr val="black">
                <a:alpha val="19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465F2F-A42E-F061-D18D-F1CD7E14039D}"/>
              </a:ext>
            </a:extLst>
          </p:cNvPr>
          <p:cNvGrpSpPr/>
          <p:nvPr/>
        </p:nvGrpSpPr>
        <p:grpSpPr>
          <a:xfrm>
            <a:off x="412333" y="5705301"/>
            <a:ext cx="11311291" cy="923330"/>
            <a:chOff x="412333" y="5705301"/>
            <a:chExt cx="11311291" cy="92333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9F30BF-245A-E862-D734-06CF6E91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3802" y="5939209"/>
              <a:ext cx="2240904" cy="55567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B00B7F3-53A3-DC3C-D605-B58B68760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69740" y="5928030"/>
              <a:ext cx="2053884" cy="623500"/>
            </a:xfrm>
            <a:prstGeom prst="rect">
              <a:avLst/>
            </a:prstGeom>
          </p:spPr>
        </p:pic>
        <p:pic>
          <p:nvPicPr>
            <p:cNvPr id="22" name="Picture 2" descr="Edinburgh Napier University | Scotland.org">
              <a:extLst>
                <a:ext uri="{FF2B5EF4-FFF2-40B4-BE49-F238E27FC236}">
                  <a16:creationId xmlns:a16="http://schemas.microsoft.com/office/drawing/2014/main" id="{9DE5A4FE-3BE7-AD36-53CE-7044CB7097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3" r="16053"/>
            <a:stretch/>
          </p:blipFill>
          <p:spPr bwMode="auto">
            <a:xfrm>
              <a:off x="3336684" y="5705301"/>
              <a:ext cx="1528224" cy="92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Donaldson Timber Systems : Timber ...">
              <a:extLst>
                <a:ext uri="{FF2B5EF4-FFF2-40B4-BE49-F238E27FC236}">
                  <a16:creationId xmlns:a16="http://schemas.microsoft.com/office/drawing/2014/main" id="{6D413E0B-1207-EAF3-A86F-AFC1CF076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33" y="5865873"/>
              <a:ext cx="1512433" cy="564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A blue and white logo&#10;&#10;Description automatically generated">
              <a:extLst>
                <a:ext uri="{FF2B5EF4-FFF2-40B4-BE49-F238E27FC236}">
                  <a16:creationId xmlns:a16="http://schemas.microsoft.com/office/drawing/2014/main" id="{25DB2AA2-0848-6E4D-3841-4FDF61140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238" y="5765666"/>
              <a:ext cx="782590" cy="83581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7D89CE-78FE-D2DA-E3BF-FC29F806F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7" t="29116" r="13916" b="29500"/>
            <a:stretch>
              <a:fillRect/>
            </a:stretch>
          </p:blipFill>
          <p:spPr>
            <a:xfrm>
              <a:off x="5184383" y="5972664"/>
              <a:ext cx="1679944" cy="44622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E29E6F5-29B3-712C-7692-620DA7C24F1C}"/>
              </a:ext>
            </a:extLst>
          </p:cNvPr>
          <p:cNvSpPr txBox="1"/>
          <p:nvPr/>
        </p:nvSpPr>
        <p:spPr>
          <a:xfrm>
            <a:off x="631044" y="278445"/>
            <a:ext cx="684646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spc="300">
                <a:solidFill>
                  <a:srgbClr val="004E4A"/>
                </a:solidFill>
                <a:cs typeface="Arial" pitchFamily="34" charset="0"/>
              </a:rPr>
              <a:t>PROJECT START – OCTOBER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4EEE1-E4EA-F6D5-1F0D-B3C3920E15AC}"/>
              </a:ext>
            </a:extLst>
          </p:cNvPr>
          <p:cNvSpPr txBox="1"/>
          <p:nvPr/>
        </p:nvSpPr>
        <p:spPr>
          <a:xfrm>
            <a:off x="631044" y="1232950"/>
            <a:ext cx="57438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2800" b="1" spc="300">
                <a:solidFill>
                  <a:srgbClr val="004E4A"/>
                </a:solidFill>
                <a:cs typeface="Arial" pitchFamily="34" charset="0"/>
              </a:defRPr>
            </a:lvl1pPr>
          </a:lstStyle>
          <a:p>
            <a:r>
              <a:rPr lang="en-US"/>
              <a:t>CITB </a:t>
            </a:r>
          </a:p>
          <a:p>
            <a:r>
              <a:rPr lang="en-US"/>
              <a:t>Impact fund - £430k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20358-DDCC-3EE8-6A6E-5CEAEAA2259D}"/>
              </a:ext>
            </a:extLst>
          </p:cNvPr>
          <p:cNvSpPr txBox="1"/>
          <p:nvPr/>
        </p:nvSpPr>
        <p:spPr>
          <a:xfrm>
            <a:off x="627397" y="2423915"/>
            <a:ext cx="5564397" cy="17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>
                <a:solidFill>
                  <a:srgbClr val="004E4A"/>
                </a:solidFill>
                <a:effectLst/>
              </a:rPr>
              <a:t>The project aims to address critical skills gaps in the UK timber construction sector by developing accredited training, piloting delivery methods, and measuring impact. </a:t>
            </a:r>
            <a:endParaRPr lang="en-US">
              <a:solidFill>
                <a:srgbClr val="004E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35A976-7DD5-1F65-9A8C-B66A4E6EDE41}"/>
              </a:ext>
            </a:extLst>
          </p:cNvPr>
          <p:cNvSpPr/>
          <p:nvPr/>
        </p:nvSpPr>
        <p:spPr>
          <a:xfrm rot="10800000">
            <a:off x="-19092" y="679389"/>
            <a:ext cx="5895636" cy="2129876"/>
          </a:xfrm>
          <a:prstGeom prst="rect">
            <a:avLst/>
          </a:prstGeom>
          <a:solidFill>
            <a:srgbClr val="A1E3D8"/>
          </a:solidFill>
          <a:ln>
            <a:noFill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B8611-C13F-DAA6-4A34-ECD22E9DBFC4}"/>
              </a:ext>
            </a:extLst>
          </p:cNvPr>
          <p:cNvSpPr txBox="1"/>
          <p:nvPr/>
        </p:nvSpPr>
        <p:spPr>
          <a:xfrm>
            <a:off x="414528" y="3333196"/>
            <a:ext cx="3681984" cy="1791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004E4A"/>
                </a:solidFill>
                <a:effectLst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 quality assured and blended curriculum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Flexible pathways to upskilling and reskilling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8B2D6-B049-7E72-68F7-F007FC5FE29B}"/>
              </a:ext>
            </a:extLst>
          </p:cNvPr>
          <p:cNvSpPr txBox="1"/>
          <p:nvPr/>
        </p:nvSpPr>
        <p:spPr>
          <a:xfrm>
            <a:off x="-19092" y="794216"/>
            <a:ext cx="4325089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2800" b="1" spc="300">
                <a:solidFill>
                  <a:srgbClr val="004E4A"/>
                </a:solidFill>
                <a:cs typeface="Arial" pitchFamily="34" charset="0"/>
              </a:defRPr>
            </a:lvl1pPr>
          </a:lstStyle>
          <a:p>
            <a:r>
              <a:rPr lang="en-GB"/>
              <a:t>Standardised knowledge and consistent understanding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FF097-13C0-2DE3-BF6D-753A5495E510}"/>
              </a:ext>
            </a:extLst>
          </p:cNvPr>
          <p:cNvSpPr/>
          <p:nvPr/>
        </p:nvSpPr>
        <p:spPr>
          <a:xfrm>
            <a:off x="508508" y="6095079"/>
            <a:ext cx="2115311" cy="107313"/>
          </a:xfrm>
          <a:prstGeom prst="rect">
            <a:avLst/>
          </a:prstGeom>
          <a:solidFill>
            <a:srgbClr val="1D93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09CD9-A938-E065-2C6A-EC8FD2E94560}"/>
              </a:ext>
            </a:extLst>
          </p:cNvPr>
          <p:cNvSpPr/>
          <p:nvPr/>
        </p:nvSpPr>
        <p:spPr>
          <a:xfrm rot="5400000">
            <a:off x="862172" y="3514948"/>
            <a:ext cx="7083552" cy="53656"/>
          </a:xfrm>
          <a:prstGeom prst="rect">
            <a:avLst/>
          </a:prstGeom>
          <a:solidFill>
            <a:srgbClr val="1D93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A5111B-9F90-8EBD-C6D4-20A8D57D41FE}"/>
              </a:ext>
            </a:extLst>
          </p:cNvPr>
          <p:cNvSpPr/>
          <p:nvPr/>
        </p:nvSpPr>
        <p:spPr>
          <a:xfrm rot="5400000">
            <a:off x="4882361" y="-469105"/>
            <a:ext cx="6858002" cy="7796212"/>
          </a:xfrm>
          <a:prstGeom prst="rect">
            <a:avLst/>
          </a:prstGeom>
          <a:solidFill>
            <a:srgbClr val="F6F7F8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8525A-076B-A096-9837-F6F74E1A9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50" y="0"/>
            <a:ext cx="7402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1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EB3EC-1577-9B24-420E-E929ABAEC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BC347F-B3A5-CAF1-1270-8C07CD69B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99" r="19179" b="16352"/>
          <a:stretch/>
        </p:blipFill>
        <p:spPr>
          <a:xfrm>
            <a:off x="6872469" y="0"/>
            <a:ext cx="6279782" cy="701040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4231E50-DEA5-32C1-4233-F657950DB628}"/>
              </a:ext>
            </a:extLst>
          </p:cNvPr>
          <p:cNvSpPr/>
          <p:nvPr/>
        </p:nvSpPr>
        <p:spPr>
          <a:xfrm>
            <a:off x="2" y="0"/>
            <a:ext cx="18006645" cy="6858000"/>
          </a:xfrm>
          <a:custGeom>
            <a:avLst/>
            <a:gdLst>
              <a:gd name="csX0" fmla="*/ 0 w 18006645"/>
              <a:gd name="csY0" fmla="*/ 0 h 6858000"/>
              <a:gd name="csX1" fmla="*/ 8487217 w 18006645"/>
              <a:gd name="csY1" fmla="*/ 0 h 6858000"/>
              <a:gd name="csX2" fmla="*/ 6817429 w 18006645"/>
              <a:gd name="csY2" fmla="*/ 4172682 h 6858000"/>
              <a:gd name="csX3" fmla="*/ 7141365 w 18006645"/>
              <a:gd name="csY3" fmla="*/ 4928839 h 6858000"/>
              <a:gd name="csX4" fmla="*/ 8608900 w 18006645"/>
              <a:gd name="csY4" fmla="*/ 5516106 h 6858000"/>
              <a:gd name="csX5" fmla="*/ 9365058 w 18006645"/>
              <a:gd name="csY5" fmla="*/ 5192170 h 6858000"/>
              <a:gd name="csX6" fmla="*/ 11442817 w 18006645"/>
              <a:gd name="csY6" fmla="*/ 0 h 6858000"/>
              <a:gd name="csX7" fmla="*/ 18006645 w 18006645"/>
              <a:gd name="csY7" fmla="*/ 0 h 6858000"/>
              <a:gd name="csX8" fmla="*/ 18006645 w 18006645"/>
              <a:gd name="csY8" fmla="*/ 6858000 h 6858000"/>
              <a:gd name="csX9" fmla="*/ 12002505 w 18006645"/>
              <a:gd name="csY9" fmla="*/ 6858000 h 6858000"/>
              <a:gd name="csX10" fmla="*/ 13573574 w 18006645"/>
              <a:gd name="csY10" fmla="*/ 2932014 h 6858000"/>
              <a:gd name="csX11" fmla="*/ 13150233 w 18006645"/>
              <a:gd name="csY11" fmla="*/ 1943816 h 6858000"/>
              <a:gd name="csX12" fmla="*/ 12014143 w 18006645"/>
              <a:gd name="csY12" fmla="*/ 1489185 h 6858000"/>
              <a:gd name="csX13" fmla="*/ 11025945 w 18006645"/>
              <a:gd name="csY13" fmla="*/ 1912525 h 6858000"/>
              <a:gd name="csX14" fmla="*/ 9046906 w 18006645"/>
              <a:gd name="csY14" fmla="*/ 6858000 h 6858000"/>
              <a:gd name="csX15" fmla="*/ 0 w 18006645"/>
              <a:gd name="csY15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8006645" h="6858000">
                <a:moveTo>
                  <a:pt x="0" y="0"/>
                </a:moveTo>
                <a:lnTo>
                  <a:pt x="8487217" y="0"/>
                </a:lnTo>
                <a:lnTo>
                  <a:pt x="6817429" y="4172682"/>
                </a:lnTo>
                <a:cubicBezTo>
                  <a:pt x="6698075" y="4470941"/>
                  <a:pt x="6843105" y="4809484"/>
                  <a:pt x="7141365" y="4928839"/>
                </a:cubicBezTo>
                <a:lnTo>
                  <a:pt x="8608900" y="5516106"/>
                </a:lnTo>
                <a:cubicBezTo>
                  <a:pt x="8907160" y="5635460"/>
                  <a:pt x="9245703" y="5490430"/>
                  <a:pt x="9365058" y="5192170"/>
                </a:cubicBezTo>
                <a:lnTo>
                  <a:pt x="11442817" y="0"/>
                </a:lnTo>
                <a:lnTo>
                  <a:pt x="18006645" y="0"/>
                </a:lnTo>
                <a:lnTo>
                  <a:pt x="18006645" y="6858000"/>
                </a:lnTo>
                <a:lnTo>
                  <a:pt x="12002505" y="6858000"/>
                </a:lnTo>
                <a:lnTo>
                  <a:pt x="13573574" y="2932014"/>
                </a:lnTo>
                <a:cubicBezTo>
                  <a:pt x="13729555" y="2542228"/>
                  <a:pt x="13540019" y="2099797"/>
                  <a:pt x="13150233" y="1943816"/>
                </a:cubicBezTo>
                <a:lnTo>
                  <a:pt x="12014143" y="1489185"/>
                </a:lnTo>
                <a:cubicBezTo>
                  <a:pt x="11624357" y="1333203"/>
                  <a:pt x="11181926" y="1522739"/>
                  <a:pt x="11025945" y="1912525"/>
                </a:cubicBezTo>
                <a:lnTo>
                  <a:pt x="904690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9E2F30A2-8BEF-7839-D770-CF020CC99A2A}"/>
              </a:ext>
            </a:extLst>
          </p:cNvPr>
          <p:cNvSpPr/>
          <p:nvPr/>
        </p:nvSpPr>
        <p:spPr>
          <a:xfrm rot="10800000">
            <a:off x="-2040392" y="135497"/>
            <a:ext cx="10226040" cy="614707"/>
          </a:xfrm>
          <a:custGeom>
            <a:avLst/>
            <a:gdLst>
              <a:gd name="csX0" fmla="*/ 0 w 10226040"/>
              <a:gd name="csY0" fmla="*/ 0 h 1057591"/>
              <a:gd name="csX1" fmla="*/ 10226040 w 10226040"/>
              <a:gd name="csY1" fmla="*/ 0 h 1057591"/>
              <a:gd name="csX2" fmla="*/ 10226040 w 10226040"/>
              <a:gd name="csY2" fmla="*/ 1057591 h 1057591"/>
              <a:gd name="csX3" fmla="*/ 0 w 10226040"/>
              <a:gd name="csY3" fmla="*/ 1057591 h 1057591"/>
              <a:gd name="csX4" fmla="*/ 0 w 10226040"/>
              <a:gd name="csY4" fmla="*/ 0 h 1057591"/>
              <a:gd name="csX0" fmla="*/ 0 w 10226040"/>
              <a:gd name="csY0" fmla="*/ 0 h 1057591"/>
              <a:gd name="csX1" fmla="*/ 10226040 w 10226040"/>
              <a:gd name="csY1" fmla="*/ 0 h 1057591"/>
              <a:gd name="csX2" fmla="*/ 9823704 w 10226040"/>
              <a:gd name="csY2" fmla="*/ 1051495 h 1057591"/>
              <a:gd name="csX3" fmla="*/ 0 w 10226040"/>
              <a:gd name="csY3" fmla="*/ 1057591 h 1057591"/>
              <a:gd name="csX4" fmla="*/ 0 w 10226040"/>
              <a:gd name="csY4" fmla="*/ 0 h 1057591"/>
              <a:gd name="csX0" fmla="*/ 0 w 10226040"/>
              <a:gd name="csY0" fmla="*/ 0 h 1057591"/>
              <a:gd name="csX1" fmla="*/ 10226040 w 10226040"/>
              <a:gd name="csY1" fmla="*/ 0 h 1057591"/>
              <a:gd name="csX2" fmla="*/ 9799320 w 10226040"/>
              <a:gd name="csY2" fmla="*/ 1057591 h 1057591"/>
              <a:gd name="csX3" fmla="*/ 0 w 10226040"/>
              <a:gd name="csY3" fmla="*/ 1057591 h 1057591"/>
              <a:gd name="csX4" fmla="*/ 0 w 10226040"/>
              <a:gd name="csY4" fmla="*/ 0 h 1057591"/>
              <a:gd name="csX0" fmla="*/ 416560 w 10226040"/>
              <a:gd name="csY0" fmla="*/ 5080 h 1057591"/>
              <a:gd name="csX1" fmla="*/ 10226040 w 10226040"/>
              <a:gd name="csY1" fmla="*/ 0 h 1057591"/>
              <a:gd name="csX2" fmla="*/ 9799320 w 10226040"/>
              <a:gd name="csY2" fmla="*/ 1057591 h 1057591"/>
              <a:gd name="csX3" fmla="*/ 0 w 10226040"/>
              <a:gd name="csY3" fmla="*/ 1057591 h 1057591"/>
              <a:gd name="csX4" fmla="*/ 416560 w 10226040"/>
              <a:gd name="csY4" fmla="*/ 5080 h 1057591"/>
              <a:gd name="csX0" fmla="*/ 266089 w 10226040"/>
              <a:gd name="csY0" fmla="*/ 5081 h 1057591"/>
              <a:gd name="csX1" fmla="*/ 10226040 w 10226040"/>
              <a:gd name="csY1" fmla="*/ 0 h 1057591"/>
              <a:gd name="csX2" fmla="*/ 9799320 w 10226040"/>
              <a:gd name="csY2" fmla="*/ 1057591 h 1057591"/>
              <a:gd name="csX3" fmla="*/ 0 w 10226040"/>
              <a:gd name="csY3" fmla="*/ 1057591 h 1057591"/>
              <a:gd name="csX4" fmla="*/ 266089 w 10226040"/>
              <a:gd name="csY4" fmla="*/ 5081 h 10575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0226040" h="1057591">
                <a:moveTo>
                  <a:pt x="266089" y="5081"/>
                </a:moveTo>
                <a:lnTo>
                  <a:pt x="10226040" y="0"/>
                </a:lnTo>
                <a:lnTo>
                  <a:pt x="9799320" y="1057591"/>
                </a:lnTo>
                <a:lnTo>
                  <a:pt x="0" y="1057591"/>
                </a:lnTo>
                <a:lnTo>
                  <a:pt x="266089" y="5081"/>
                </a:lnTo>
                <a:close/>
              </a:path>
            </a:pathLst>
          </a:custGeom>
          <a:solidFill>
            <a:srgbClr val="A1E3D8"/>
          </a:solidFill>
          <a:ln>
            <a:noFill/>
          </a:ln>
          <a:effectLst>
            <a:outerShdw blurRad="88900" dist="635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D83C1-FB66-2740-3BED-F81B03E06E50}"/>
              </a:ext>
            </a:extLst>
          </p:cNvPr>
          <p:cNvSpPr txBox="1"/>
          <p:nvPr/>
        </p:nvSpPr>
        <p:spPr>
          <a:xfrm>
            <a:off x="399354" y="190246"/>
            <a:ext cx="675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spc="300">
                <a:solidFill>
                  <a:srgbClr val="004E4A"/>
                </a:solidFill>
              </a:defRPr>
            </a:lvl1pPr>
          </a:lstStyle>
          <a:p>
            <a:r>
              <a:rPr lang="en-GB"/>
              <a:t>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25EC3-5C84-E5EB-77FA-77C9E840C287}"/>
              </a:ext>
            </a:extLst>
          </p:cNvPr>
          <p:cNvSpPr txBox="1"/>
          <p:nvPr/>
        </p:nvSpPr>
        <p:spPr>
          <a:xfrm>
            <a:off x="399353" y="1114993"/>
            <a:ext cx="6244515" cy="5771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>
                <a:solidFill>
                  <a:srgbClr val="004E4A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Strengthened ties between education providers and the sector</a:t>
            </a:r>
          </a:p>
          <a:p>
            <a:pPr marL="285750" indent="-285750" fontAlgn="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>
                <a:solidFill>
                  <a:srgbClr val="004E4A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Standardised knowledge and consistent understanding </a:t>
            </a:r>
          </a:p>
          <a:p>
            <a:pPr marL="285750" indent="-285750" fontAlgn="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>
                <a:solidFill>
                  <a:srgbClr val="004E4A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 quality assured and blended curriculum </a:t>
            </a:r>
          </a:p>
          <a:p>
            <a:pPr marL="285750" indent="-285750" fontAlgn="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>
                <a:solidFill>
                  <a:srgbClr val="004E4A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Flexible pathways to upskilling and reskilling </a:t>
            </a:r>
          </a:p>
          <a:p>
            <a:pPr marL="285750" indent="-285750" fontAlgn="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>
                <a:solidFill>
                  <a:srgbClr val="004E4A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Trained trainers &amp; learning hubs in multiple UK localities</a:t>
            </a:r>
          </a:p>
          <a:p>
            <a:pPr marL="285750" indent="-285750" fontAlgn="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>
                <a:solidFill>
                  <a:srgbClr val="004E4A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Ever-increasing number of competent workers trained annually </a:t>
            </a:r>
          </a:p>
          <a:p>
            <a:pPr marL="285750" indent="-285750" fontAlgn="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>
                <a:solidFill>
                  <a:srgbClr val="004E4A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Continuous reduction in the skills gap </a:t>
            </a:r>
          </a:p>
          <a:p>
            <a:pPr marL="285750" indent="-285750" fontAlgn="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>
                <a:solidFill>
                  <a:srgbClr val="004E4A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Inclusive future-ready workforce</a:t>
            </a:r>
          </a:p>
          <a:p>
            <a:pPr marL="285750" indent="-285750" fontAlgn="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>
                <a:solidFill>
                  <a:srgbClr val="004E4A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Timber MMC increased and continuously improved </a:t>
            </a:r>
          </a:p>
          <a:p>
            <a:pPr marL="285750" indent="-285750" fontAlgn="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>
                <a:solidFill>
                  <a:srgbClr val="004E4A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Sustainable construction forms as standard</a:t>
            </a:r>
            <a:endParaRPr lang="en-GB">
              <a:solidFill>
                <a:srgbClr val="004E4A"/>
              </a:solidFill>
            </a:endParaRPr>
          </a:p>
          <a:p>
            <a:pPr marL="285750" indent="-285750" algn="l" fontAlgn="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b="0" i="0" u="none" strike="noStrike">
              <a:solidFill>
                <a:srgbClr val="004E4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26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278 -1.1111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405CA-2C18-8766-185A-1A40866B4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CE90AC-500F-3952-8C03-2AFC6FB2889F}"/>
              </a:ext>
            </a:extLst>
          </p:cNvPr>
          <p:cNvSpPr/>
          <p:nvPr/>
        </p:nvSpPr>
        <p:spPr>
          <a:xfrm>
            <a:off x="0" y="10469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0D0732BB-504A-EBCD-91C1-F921EA7B1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5861290"/>
            <a:ext cx="943038" cy="1007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0520DD-2B34-A96D-9273-F2D5D361C5B8}"/>
              </a:ext>
            </a:extLst>
          </p:cNvPr>
          <p:cNvSpPr/>
          <p:nvPr/>
        </p:nvSpPr>
        <p:spPr>
          <a:xfrm>
            <a:off x="0" y="5861290"/>
            <a:ext cx="12192000" cy="996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3ECD5-E282-6343-622C-5243ADF9A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461" y="5994585"/>
            <a:ext cx="2700339" cy="66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C024B-5D37-C632-9D81-113D2406E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3801" y="5953717"/>
            <a:ext cx="2474976" cy="751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E0740D-D1FA-5DFF-1091-E26660E5B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068" y="5979967"/>
            <a:ext cx="2233487" cy="749394"/>
          </a:xfrm>
          <a:prstGeom prst="rect">
            <a:avLst/>
          </a:prstGeom>
        </p:spPr>
      </p:pic>
      <p:pic>
        <p:nvPicPr>
          <p:cNvPr id="9" name="Picture 2" descr="Edinburgh Napier University | Scotland.org">
            <a:extLst>
              <a:ext uri="{FF2B5EF4-FFF2-40B4-BE49-F238E27FC236}">
                <a16:creationId xmlns:a16="http://schemas.microsoft.com/office/drawing/2014/main" id="{BCF6775C-4CB7-410F-0151-3F853FD23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r="16053"/>
          <a:stretch/>
        </p:blipFill>
        <p:spPr bwMode="auto">
          <a:xfrm>
            <a:off x="3246124" y="5965268"/>
            <a:ext cx="1231897" cy="7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naldson Timber Systems : Timber ...">
            <a:extLst>
              <a:ext uri="{FF2B5EF4-FFF2-40B4-BE49-F238E27FC236}">
                <a16:creationId xmlns:a16="http://schemas.microsoft.com/office/drawing/2014/main" id="{153EB046-89C6-2C00-795C-EEF4E87B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3" y="6024711"/>
            <a:ext cx="1822515" cy="6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887AC4-85B7-434E-F53F-D865A614F513}"/>
              </a:ext>
            </a:extLst>
          </p:cNvPr>
          <p:cNvSpPr txBox="1"/>
          <p:nvPr/>
        </p:nvSpPr>
        <p:spPr>
          <a:xfrm>
            <a:off x="-1" y="-10469"/>
            <a:ext cx="12191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Question?</a:t>
            </a:r>
          </a:p>
        </p:txBody>
      </p:sp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1EC90113-7199-E2C9-056A-A3B5F3526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74" y="5861291"/>
            <a:ext cx="943038" cy="1007178"/>
          </a:xfrm>
          <a:prstGeom prst="rect">
            <a:avLst/>
          </a:prstGeom>
        </p:spPr>
      </p:pic>
      <p:pic>
        <p:nvPicPr>
          <p:cNvPr id="20" name="Picture 1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6F43AD7-60F3-12C1-3EED-1B92E56A0F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" y="485204"/>
            <a:ext cx="5294376" cy="52943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D977FF-0195-E4DA-378C-13ED41ED7CEA}"/>
              </a:ext>
            </a:extLst>
          </p:cNvPr>
          <p:cNvSpPr txBox="1"/>
          <p:nvPr/>
        </p:nvSpPr>
        <p:spPr>
          <a:xfrm>
            <a:off x="5265004" y="2756132"/>
            <a:ext cx="6892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/>
              <a:t>https://www.be-st.build/timber-in-construction-skills</a:t>
            </a:r>
          </a:p>
        </p:txBody>
      </p:sp>
      <p:pic>
        <p:nvPicPr>
          <p:cNvPr id="2" name="Picture 4" descr="CITB Approved Training Organisation - 3B Training">
            <a:extLst>
              <a:ext uri="{FF2B5EF4-FFF2-40B4-BE49-F238E27FC236}">
                <a16:creationId xmlns:a16="http://schemas.microsoft.com/office/drawing/2014/main" id="{E7ACD2A7-8DA0-5ABB-EA0C-0C06EE42D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5"/>
          <a:stretch/>
        </p:blipFill>
        <p:spPr bwMode="auto">
          <a:xfrm>
            <a:off x="7664839" y="4749761"/>
            <a:ext cx="2240797" cy="86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7463995-DD35-B094-4A5D-6ECEA320E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r="22462"/>
          <a:stretch/>
        </p:blipFill>
        <p:spPr bwMode="auto">
          <a:xfrm>
            <a:off x="10105305" y="4445640"/>
            <a:ext cx="1960232" cy="13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22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94d29e-4369-4d77-9c8d-5c2428331ed0">
      <Terms xmlns="http://schemas.microsoft.com/office/infopath/2007/PartnerControls"/>
    </lcf76f155ced4ddcb4097134ff3c332f>
    <TaxCatchAll xmlns="dca0dbae-b30a-4437-8dab-1b0cd0ed0e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1008A0F9FFE4F9D8D13FF2BCC2438" ma:contentTypeVersion="10" ma:contentTypeDescription="Create a new document." ma:contentTypeScope="" ma:versionID="9936f3b3bffc321273373df3667508cb">
  <xsd:schema xmlns:xsd="http://www.w3.org/2001/XMLSchema" xmlns:xs="http://www.w3.org/2001/XMLSchema" xmlns:p="http://schemas.microsoft.com/office/2006/metadata/properties" xmlns:ns2="8994d29e-4369-4d77-9c8d-5c2428331ed0" xmlns:ns3="dca0dbae-b30a-4437-8dab-1b0cd0ed0e90" targetNamespace="http://schemas.microsoft.com/office/2006/metadata/properties" ma:root="true" ma:fieldsID="89b3405ee409659ebc6fecbd34dca686" ns2:_="" ns3:_="">
    <xsd:import namespace="8994d29e-4369-4d77-9c8d-5c2428331ed0"/>
    <xsd:import namespace="dca0dbae-b30a-4437-8dab-1b0cd0ed0e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4d29e-4369-4d77-9c8d-5c2428331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474c433-8f55-4a30-8add-d96be3d68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0dbae-b30a-4437-8dab-1b0cd0ed0e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8f3d98-7f36-4a22-9afc-9ebe5e36008d}" ma:internalName="TaxCatchAll" ma:showField="CatchAllData" ma:web="dca0dbae-b30a-4437-8dab-1b0cd0ed0e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597B6B-7CD4-4395-AE91-B170C50B65D7}">
  <ds:schemaRefs>
    <ds:schemaRef ds:uri="8994d29e-4369-4d77-9c8d-5c2428331ed0"/>
    <ds:schemaRef ds:uri="dca0dbae-b30a-4437-8dab-1b0cd0ed0e9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7C7E67-5E03-4146-93AF-AB254D2F76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82D552-6D82-469C-AADA-A1ED0BADD5E3}">
  <ds:schemaRefs>
    <ds:schemaRef ds:uri="8994d29e-4369-4d77-9c8d-5c2428331ed0"/>
    <ds:schemaRef ds:uri="dca0dbae-b30a-4437-8dab-1b0cd0ed0e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25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Manrope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Edinburgh Napier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Plowas, Wojciech</dc:creator>
  <cp:lastModifiedBy>Hairstans, Robert</cp:lastModifiedBy>
  <cp:revision>2</cp:revision>
  <dcterms:created xsi:type="dcterms:W3CDTF">2025-12-08T17:46:43Z</dcterms:created>
  <dcterms:modified xsi:type="dcterms:W3CDTF">2026-01-28T13:41:12Z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0x01010097B1008A0F9FFE4F9D8D13FF2BCC2438</vt:lpwstr>
  </property>
  <property fmtid="{D5CDD505-2E9C-101B-9397-08002B2CF9AE}" pid="3" name="MediaServiceImageTags">
    <vt:lpwstr/>
  </property>
</Properties>
</file>