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61" r:id="rId5"/>
    <p:sldId id="266" r:id="rId6"/>
    <p:sldId id="267" r:id="rId7"/>
    <p:sldId id="268" r:id="rId8"/>
    <p:sldId id="272" r:id="rId9"/>
    <p:sldId id="269" r:id="rId10"/>
    <p:sldId id="270" r:id="rId11"/>
    <p:sldId id="271" r:id="rId12"/>
    <p:sldId id="273" r:id="rId13"/>
    <p:sldId id="277" r:id="rId14"/>
    <p:sldId id="274" r:id="rId15"/>
    <p:sldId id="276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51"/>
    <a:srgbClr val="002B51"/>
    <a:srgbClr val="FFFFFF"/>
    <a:srgbClr val="0177BF"/>
    <a:srgbClr val="F57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3084" autoAdjust="0"/>
  </p:normalViewPr>
  <p:slideViewPr>
    <p:cSldViewPr snapToGrid="0">
      <p:cViewPr varScale="1">
        <p:scale>
          <a:sx n="97" d="100"/>
          <a:sy n="97" d="100"/>
        </p:scale>
        <p:origin x="22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FFC56-DFC7-40F9-AB79-F262250D4351}" type="datetimeFigureOut">
              <a:rPr lang="en-US"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9C889-245E-43C7-8495-74F2421D53B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Graham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9C889-245E-43C7-8495-74F2421D53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3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Construction productivity is the lowest of all major sectors in the UK economy, which already has some of the lowest productivity in the western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9C889-245E-43C7-8495-74F2421D53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96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Greater need for slinger/signaller and less need for labourers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9C889-245E-43C7-8495-74F2421D53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29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CITB are providing £20m+ in skills hubs</a:t>
            </a:r>
          </a:p>
          <a:p>
            <a:endParaRPr lang="en-GB" dirty="0"/>
          </a:p>
          <a:p>
            <a:r>
              <a:rPr lang="en-GB" dirty="0"/>
              <a:t>The standard should be approved this month and we are supporting the group. The new standard includes Precast concrete, timber frame and Portable and modular building installation – no NVQ, but does include the CPCS slinger signaller training and testing.</a:t>
            </a:r>
          </a:p>
          <a:p>
            <a:endParaRPr lang="en-GB" dirty="0"/>
          </a:p>
          <a:p>
            <a:r>
              <a:rPr lang="en-GB" dirty="0"/>
              <a:t>New NVQs replace modern methods of construction in many cases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9C889-245E-43C7-8495-74F2421D53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71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CITB are providing £20m+ in skills hubs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9C889-245E-43C7-8495-74F2421D53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40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CITB are providing £20m+ in skills hubs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9C889-245E-43C7-8495-74F2421D53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598024" y="0"/>
            <a:ext cx="2545976" cy="120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808009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177B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3966"/>
            <a:ext cx="78867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598024" y="0"/>
            <a:ext cx="2545976" cy="120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65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9223"/>
            <a:ext cx="78867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598024" y="0"/>
            <a:ext cx="2545976" cy="120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47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9223"/>
            <a:ext cx="7886700" cy="1325563"/>
          </a:xfrm>
        </p:spPr>
        <p:txBody>
          <a:bodyPr/>
          <a:lstStyle>
            <a:lvl1pPr algn="ctr">
              <a:defRPr b="1">
                <a:solidFill>
                  <a:srgbClr val="0177B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644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9223"/>
            <a:ext cx="7886700" cy="1325563"/>
          </a:xfrm>
        </p:spPr>
        <p:txBody>
          <a:bodyPr/>
          <a:lstStyle>
            <a:lvl1pPr algn="ctr">
              <a:defRPr b="1">
                <a:solidFill>
                  <a:srgbClr val="0177B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879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1519223"/>
            <a:ext cx="78867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598024" y="0"/>
            <a:ext cx="2545976" cy="120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05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81050" y="517526"/>
            <a:ext cx="58293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177B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2791" y="2000251"/>
            <a:ext cx="78867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81050" y="65087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2B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6598024" y="0"/>
            <a:ext cx="2545976" cy="120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8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660979"/>
            <a:ext cx="9144000" cy="963939"/>
          </a:xfrm>
          <a:prstGeom prst="rect">
            <a:avLst/>
          </a:prstGeom>
          <a:solidFill>
            <a:srgbClr val="002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90382"/>
            <a:ext cx="9144000" cy="367617"/>
          </a:xfrm>
          <a:prstGeom prst="rect">
            <a:avLst/>
          </a:prstGeom>
          <a:solidFill>
            <a:srgbClr val="017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1" y="5730240"/>
            <a:ext cx="1058498" cy="1058498"/>
          </a:xfrm>
          <a:prstGeom prst="rect">
            <a:avLst/>
          </a:prstGeom>
          <a:effectLst>
            <a:outerShdw blurRad="38100" dist="25400" dir="4980000" algn="ctr" rotWithShape="0">
              <a:srgbClr val="002B51">
                <a:alpha val="5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371" y="5961404"/>
            <a:ext cx="285750" cy="285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14" y="5969683"/>
            <a:ext cx="285750" cy="285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49" y="6029521"/>
            <a:ext cx="152400" cy="15240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7673021" y="5978434"/>
            <a:ext cx="1317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177BF"/>
                </a:solidFill>
              </a:rPr>
              <a:t>www.nocn.org.uk</a:t>
            </a:r>
          </a:p>
        </p:txBody>
      </p:sp>
    </p:spTree>
    <p:extLst>
      <p:ext uri="{BB962C8B-B14F-4D97-AF65-F5344CB8AC3E}">
        <p14:creationId xmlns:p14="http://schemas.microsoft.com/office/powerpoint/2010/main" val="80845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73" r:id="rId4"/>
    <p:sldLayoutId id="2147483674" r:id="rId5"/>
    <p:sldLayoutId id="2147483667" r:id="rId6"/>
    <p:sldLayoutId id="214748367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B5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77BF"/>
        </a:buClr>
        <a:buFont typeface="Arial" panose="020B0604020202020204" pitchFamily="34" charset="0"/>
        <a:buChar char="•"/>
        <a:defRPr sz="2800" kern="1200">
          <a:solidFill>
            <a:srgbClr val="002B5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77BF"/>
        </a:buClr>
        <a:buFont typeface="Arial" panose="020B0604020202020204" pitchFamily="34" charset="0"/>
        <a:buChar char="•"/>
        <a:defRPr sz="2400" kern="1200">
          <a:solidFill>
            <a:srgbClr val="002B5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77BF"/>
        </a:buClr>
        <a:buFont typeface="Arial" panose="020B0604020202020204" pitchFamily="34" charset="0"/>
        <a:buChar char="•"/>
        <a:defRPr sz="2000" kern="1200">
          <a:solidFill>
            <a:srgbClr val="002B5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77BF"/>
        </a:buClr>
        <a:buFont typeface="Arial" panose="020B0604020202020204" pitchFamily="34" charset="0"/>
        <a:buChar char="•"/>
        <a:defRPr sz="1800" kern="1200">
          <a:solidFill>
            <a:srgbClr val="002B5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77BF"/>
        </a:buClr>
        <a:buFont typeface="Arial" panose="020B0604020202020204" pitchFamily="34" charset="0"/>
        <a:buChar char="•"/>
        <a:defRPr sz="1800" kern="1200">
          <a:solidFill>
            <a:srgbClr val="002B5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b.co.uk/research-and-insight/innovation-technology/faster-smarter-building-skills-for-offsite-construction1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41" b="4334"/>
          <a:stretch/>
        </p:blipFill>
        <p:spPr>
          <a:xfrm>
            <a:off x="0" y="0"/>
            <a:ext cx="9144282" cy="5658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658928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9223"/>
            <a:ext cx="7886700" cy="2431675"/>
          </a:xfrm>
        </p:spPr>
        <p:txBody>
          <a:bodyPr>
            <a:normAutofit/>
          </a:bodyPr>
          <a:lstStyle/>
          <a:p>
            <a:r>
              <a:rPr lang="en-GB" sz="3600" dirty="0"/>
              <a:t>Offsite </a:t>
            </a:r>
            <a:r>
              <a:rPr lang="en-GB" sz="3600" dirty="0"/>
              <a:t>Construction</a:t>
            </a:r>
            <a:r>
              <a:rPr lang="en-GB" sz="6000" dirty="0"/>
              <a:t/>
            </a:r>
            <a:br>
              <a:rPr lang="en-GB" sz="6000" dirty="0"/>
            </a:br>
            <a:r>
              <a:rPr lang="en-GB" sz="3600" dirty="0" smtClean="0"/>
              <a:t>Manufacturing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BACH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137059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7DF5E-CD60-481F-8A67-EE18A42E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111"/>
            <a:ext cx="8102395" cy="1325563"/>
          </a:xfrm>
        </p:spPr>
        <p:txBody>
          <a:bodyPr>
            <a:normAutofit/>
          </a:bodyPr>
          <a:lstStyle/>
          <a:p>
            <a:r>
              <a:rPr lang="en-GB" dirty="0"/>
              <a:t>World class skills and productivity for offsite construction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3E1A70-174B-4D08-9E92-FACC0F825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1986"/>
            <a:ext cx="7886700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2000" dirty="0" smtClean="0"/>
              <a:t>Deliverables:</a:t>
            </a:r>
            <a:endParaRPr lang="en-GB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/>
              <a:t>6 </a:t>
            </a:r>
            <a:r>
              <a:rPr lang="en-GB" sz="2000" dirty="0" smtClean="0"/>
              <a:t>x ‘</a:t>
            </a:r>
            <a:r>
              <a:rPr lang="en-GB" sz="2000" dirty="0"/>
              <a:t>Train </a:t>
            </a:r>
            <a:r>
              <a:rPr lang="en-GB" sz="2000" dirty="0"/>
              <a:t>the trainer’ </a:t>
            </a:r>
            <a:r>
              <a:rPr lang="en-GB" sz="2000" dirty="0" smtClean="0"/>
              <a:t>courses delivered</a:t>
            </a:r>
            <a:r>
              <a:rPr lang="en-GB" sz="2000" dirty="0"/>
              <a:t>, </a:t>
            </a:r>
            <a:r>
              <a:rPr lang="en-GB" sz="2000" dirty="0" smtClean="0"/>
              <a:t>with supporting </a:t>
            </a:r>
            <a:r>
              <a:rPr lang="en-GB" sz="2000" dirty="0"/>
              <a:t>e-learning </a:t>
            </a:r>
            <a:r>
              <a:rPr lang="en-GB" sz="2000" dirty="0" smtClean="0"/>
              <a:t>module</a:t>
            </a:r>
            <a:endParaRPr lang="en-GB" sz="2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 smtClean="0"/>
              <a:t>Trainer </a:t>
            </a:r>
            <a:r>
              <a:rPr lang="en-GB" sz="2000" dirty="0"/>
              <a:t>assessment tool to cover a minimum of 60 trainers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 smtClean="0"/>
              <a:t>Analysis </a:t>
            </a:r>
            <a:r>
              <a:rPr lang="en-GB" sz="2000" dirty="0"/>
              <a:t>of industry skills and deficiencies to identify gaps and inform phase-specific training material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/>
              <a:t>Vocational and apprenticeship course content, including e-learning </a:t>
            </a:r>
            <a:r>
              <a:rPr lang="en-GB" sz="2000" dirty="0" smtClean="0"/>
              <a:t>materials</a:t>
            </a:r>
            <a:endParaRPr lang="en-GB" sz="2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/>
              <a:t>2 x pilot courses of the vocational and apprenticeship materials </a:t>
            </a:r>
            <a:endParaRPr lang="en-GB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 smtClean="0"/>
              <a:t>7 </a:t>
            </a:r>
            <a:r>
              <a:rPr lang="en-GB" sz="2000" dirty="0"/>
              <a:t>x Short-duration CPD accredited training </a:t>
            </a:r>
            <a:r>
              <a:rPr lang="en-GB" sz="2000" dirty="0" smtClean="0"/>
              <a:t>courses developed with </a:t>
            </a:r>
            <a:r>
              <a:rPr lang="en-GB" sz="2000" dirty="0"/>
              <a:t>e-learning </a:t>
            </a:r>
            <a:r>
              <a:rPr lang="en-GB" sz="2000" dirty="0" smtClean="0"/>
              <a:t>modules and pilots</a:t>
            </a:r>
            <a:endParaRPr lang="en-GB" sz="2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/>
              <a:t>13 x School e-learning module adapted and updated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2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20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GB" sz="2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0792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99040" cy="1325563"/>
          </a:xfrm>
        </p:spPr>
        <p:txBody>
          <a:bodyPr/>
          <a:lstStyle/>
          <a:p>
            <a:r>
              <a:rPr lang="en-GB" dirty="0" smtClean="0"/>
              <a:t>Simplifying Offsite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1180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 smtClean="0"/>
              <a:t>Bid Members:</a:t>
            </a:r>
          </a:p>
          <a:p>
            <a:r>
              <a:rPr lang="en-GB" sz="2000" dirty="0" smtClean="0"/>
              <a:t>Construction </a:t>
            </a:r>
            <a:r>
              <a:rPr lang="en-GB" sz="2000" dirty="0"/>
              <a:t>Scotland Innovation Centre </a:t>
            </a:r>
            <a:endParaRPr lang="en-GB" sz="2000" dirty="0" smtClean="0"/>
          </a:p>
          <a:p>
            <a:r>
              <a:rPr lang="en-GB" sz="2000" dirty="0"/>
              <a:t>Construction </a:t>
            </a:r>
            <a:r>
              <a:rPr lang="en-GB" sz="2000" dirty="0" smtClean="0"/>
              <a:t>Wales Innovation </a:t>
            </a:r>
            <a:r>
              <a:rPr lang="en-GB" sz="2000" dirty="0"/>
              <a:t>Centre </a:t>
            </a:r>
          </a:p>
          <a:p>
            <a:r>
              <a:rPr lang="en-GB" sz="2000" dirty="0" smtClean="0"/>
              <a:t>MOBIE (</a:t>
            </a:r>
            <a:r>
              <a:rPr lang="en-GB" sz="2000" i="1" dirty="0"/>
              <a:t>Ministry of Building Innovation + </a:t>
            </a:r>
            <a:r>
              <a:rPr lang="en-GB" sz="2000" i="1" dirty="0" smtClean="0"/>
              <a:t>Education)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Aimed at:</a:t>
            </a:r>
            <a:endParaRPr lang="en-GB" sz="2000" dirty="0"/>
          </a:p>
          <a:p>
            <a:r>
              <a:rPr lang="en-GB" sz="2000" dirty="0" smtClean="0"/>
              <a:t>FE </a:t>
            </a:r>
            <a:r>
              <a:rPr lang="en-GB" sz="2000" dirty="0"/>
              <a:t>and HE teaching staff </a:t>
            </a:r>
          </a:p>
          <a:p>
            <a:r>
              <a:rPr lang="en-GB" sz="2000" dirty="0" smtClean="0"/>
              <a:t>Private </a:t>
            </a:r>
            <a:r>
              <a:rPr lang="en-GB" sz="2000" dirty="0"/>
              <a:t>training providers delivering short courses </a:t>
            </a:r>
          </a:p>
          <a:p>
            <a:r>
              <a:rPr lang="en-GB" sz="2000" dirty="0" smtClean="0"/>
              <a:t>Employers </a:t>
            </a:r>
            <a:r>
              <a:rPr lang="en-GB" sz="2000" dirty="0"/>
              <a:t>delivering in-house training </a:t>
            </a:r>
          </a:p>
          <a:p>
            <a:r>
              <a:rPr lang="en-GB" sz="2000" dirty="0" smtClean="0"/>
              <a:t>Schools </a:t>
            </a:r>
            <a:r>
              <a:rPr lang="en-GB" sz="2000" dirty="0"/>
              <a:t>delivering vocational-type training</a:t>
            </a:r>
          </a:p>
        </p:txBody>
      </p:sp>
    </p:spTree>
    <p:extLst>
      <p:ext uri="{BB962C8B-B14F-4D97-AF65-F5344CB8AC3E}">
        <p14:creationId xmlns:p14="http://schemas.microsoft.com/office/powerpoint/2010/main" val="43901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Simplifying Offsite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Deliverables:</a:t>
            </a:r>
          </a:p>
          <a:p>
            <a:r>
              <a:rPr lang="en-GB" sz="2000" dirty="0" smtClean="0"/>
              <a:t>Suite </a:t>
            </a:r>
            <a:r>
              <a:rPr lang="en-GB" sz="2000" dirty="0"/>
              <a:t>of new training </a:t>
            </a:r>
            <a:r>
              <a:rPr lang="en-GB" sz="2000" dirty="0" smtClean="0"/>
              <a:t>assets</a:t>
            </a:r>
          </a:p>
          <a:p>
            <a:r>
              <a:rPr lang="en-GB" sz="2000" dirty="0" smtClean="0"/>
              <a:t>Teaching </a:t>
            </a:r>
            <a:r>
              <a:rPr lang="en-GB" sz="2000" dirty="0"/>
              <a:t>support system to enhance engagement and uptake </a:t>
            </a:r>
            <a:endParaRPr lang="en-GB" sz="2000" dirty="0" smtClean="0"/>
          </a:p>
          <a:p>
            <a:r>
              <a:rPr lang="en-GB" sz="2000" dirty="0"/>
              <a:t>D</a:t>
            </a:r>
            <a:r>
              <a:rPr lang="en-GB" sz="2000" dirty="0" smtClean="0"/>
              <a:t>esign of </a:t>
            </a:r>
            <a:r>
              <a:rPr lang="en-GB" sz="2000" dirty="0"/>
              <a:t>Upskill Offsite sessions </a:t>
            </a:r>
            <a:endParaRPr lang="en-GB" sz="2000" dirty="0" smtClean="0"/>
          </a:p>
          <a:p>
            <a:r>
              <a:rPr lang="en-GB" sz="2000" dirty="0" smtClean="0"/>
              <a:t>Delivery </a:t>
            </a:r>
            <a:r>
              <a:rPr lang="en-GB" sz="2000" dirty="0"/>
              <a:t>of 18 face-to-face upskilling sessions across the UK </a:t>
            </a:r>
            <a:endParaRPr lang="en-GB" sz="2000" dirty="0" smtClean="0"/>
          </a:p>
          <a:p>
            <a:r>
              <a:rPr lang="en-GB" sz="2000" dirty="0" smtClean="0"/>
              <a:t>Evaluation </a:t>
            </a:r>
            <a:r>
              <a:rPr lang="en-GB" sz="2000" dirty="0"/>
              <a:t>report on upskilling </a:t>
            </a:r>
            <a:r>
              <a:rPr lang="en-GB" sz="2000" dirty="0" smtClean="0"/>
              <a:t>sessions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8607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94" t="1" r="3191" b="528"/>
          <a:stretch/>
        </p:blipFill>
        <p:spPr>
          <a:xfrm>
            <a:off x="0" y="0"/>
            <a:ext cx="9144000" cy="565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4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362" y="170823"/>
            <a:ext cx="8131892" cy="814388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2B51"/>
                </a:solidFill>
              </a:rPr>
              <a:t>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764" y="894775"/>
            <a:ext cx="8338369" cy="4632600"/>
          </a:xfrm>
        </p:spPr>
        <p:txBody>
          <a:bodyPr>
            <a:normAutofit/>
          </a:bodyPr>
          <a:lstStyle/>
          <a:p>
            <a:r>
              <a:rPr lang="en-GB" sz="2400" dirty="0"/>
              <a:t>Construction has a productivity problem</a:t>
            </a:r>
          </a:p>
        </p:txBody>
      </p:sp>
      <p:pic>
        <p:nvPicPr>
          <p:cNvPr id="7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3B9EC632-F13A-46D2-8F84-B0E0DC641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16" y="1396720"/>
            <a:ext cx="6577781" cy="46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7DF5E-CD60-481F-8A67-EE18A42E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111"/>
            <a:ext cx="5808009" cy="1325563"/>
          </a:xfrm>
        </p:spPr>
        <p:txBody>
          <a:bodyPr/>
          <a:lstStyle/>
          <a:p>
            <a:r>
              <a:rPr lang="en-GB" dirty="0"/>
              <a:t>The Need for Offsite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3E1A70-174B-4D08-9E92-FACC0F825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Improve efficiency and productivity</a:t>
            </a:r>
          </a:p>
          <a:p>
            <a:r>
              <a:rPr lang="en-GB" sz="2000" dirty="0"/>
              <a:t>Reduce waste – currently 120m tonnes </a:t>
            </a:r>
            <a:r>
              <a:rPr lang="en-GB" sz="2000" dirty="0" err="1"/>
              <a:t>p.a</a:t>
            </a:r>
            <a:r>
              <a:rPr lang="en-GB" sz="2000" dirty="0"/>
              <a:t> – one third of the UK total!</a:t>
            </a:r>
          </a:p>
          <a:p>
            <a:r>
              <a:rPr lang="en-GB" sz="2000" dirty="0"/>
              <a:t>Skilled Labour shortage – shortages are driving wage increases and costs. Brexit could increase this in London and SE.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8817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7DF5E-CD60-481F-8A67-EE18A42E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111"/>
            <a:ext cx="5808009" cy="1325563"/>
          </a:xfrm>
        </p:spPr>
        <p:txBody>
          <a:bodyPr/>
          <a:lstStyle/>
          <a:p>
            <a:r>
              <a:rPr lang="en-GB" dirty="0"/>
              <a:t>The Need for Offsite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3E1A70-174B-4D08-9E92-FACC0F825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5680"/>
            <a:ext cx="7886700" cy="4351338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000" dirty="0"/>
              <a:t>Laing O’Rourke “70:60:30” approach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GB" sz="1600" dirty="0"/>
              <a:t>“70% of a project’s construction conducted off-site, leading to a 60% improvement in productivity, and a 30% improvement in delivery schedule”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000" dirty="0"/>
              <a:t>House of Lords Building for Change report lists benefits as: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GB" sz="1600" dirty="0"/>
              <a:t>Better quality buildings and infrastructure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GB" sz="1600" dirty="0"/>
              <a:t>Enhanced client experience and faster delivery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GB" sz="1600" dirty="0"/>
              <a:t>Fewer labourers and increased productivity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GB" sz="1600" dirty="0"/>
              <a:t>Creating more regional jobs away from large conurbations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GB" sz="1600" dirty="0"/>
              <a:t>Improved health and safety for workers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GB" sz="1600" dirty="0"/>
              <a:t>Offering building safety advantages—making it easier to ensure buildings meet quality assurance standards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GB" sz="1600" dirty="0"/>
              <a:t>Improved sustainability of buildings and infrastructure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GB" sz="1600" dirty="0"/>
              <a:t>Reduced disruption to the local community during </a:t>
            </a:r>
            <a:r>
              <a:rPr lang="en-GB" sz="1600" dirty="0" smtClean="0"/>
              <a:t>construction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53536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7DF5E-CD60-481F-8A67-EE18A42E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111"/>
            <a:ext cx="5808009" cy="1325563"/>
          </a:xfrm>
        </p:spPr>
        <p:txBody>
          <a:bodyPr/>
          <a:lstStyle/>
          <a:p>
            <a:r>
              <a:rPr lang="en-GB" dirty="0"/>
              <a:t>The Problems for Offsite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3E1A70-174B-4D08-9E92-FACC0F825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r>
              <a:rPr lang="en-GB" sz="2000" dirty="0"/>
              <a:t>Current workers have the wrong </a:t>
            </a:r>
            <a:r>
              <a:rPr lang="en-GB" sz="2000" dirty="0" smtClean="0"/>
              <a:t>skillset – unintended mistakes can produce expensive issues in years to come</a:t>
            </a:r>
          </a:p>
          <a:p>
            <a:r>
              <a:rPr lang="en-GB" sz="2000" dirty="0" smtClean="0"/>
              <a:t>Current workers, architects, surveyors don’t know how to get the most from offsite</a:t>
            </a:r>
            <a:endParaRPr lang="en-GB" sz="2000" dirty="0"/>
          </a:p>
          <a:p>
            <a:r>
              <a:rPr lang="en-GB" sz="2000" dirty="0"/>
              <a:t>Factories require consistent production – not peaks and troughs to remain profitable.</a:t>
            </a:r>
          </a:p>
          <a:p>
            <a:r>
              <a:rPr lang="en-GB" sz="2000" dirty="0"/>
              <a:t>Prefabrication has an image problem for home </a:t>
            </a:r>
            <a:r>
              <a:rPr lang="en-GB" sz="2000" dirty="0" smtClean="0"/>
              <a:t>buyers</a:t>
            </a:r>
          </a:p>
          <a:p>
            <a:r>
              <a:rPr lang="en-GB" sz="2000" dirty="0" smtClean="0"/>
              <a:t>Little Quality Assurance understanding – </a:t>
            </a:r>
            <a:r>
              <a:rPr lang="en-GB" sz="2000" smtClean="0"/>
              <a:t>Building Control 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70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7DF5E-CD60-481F-8A67-EE18A42E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111"/>
            <a:ext cx="5808009" cy="1325563"/>
          </a:xfrm>
        </p:spPr>
        <p:txBody>
          <a:bodyPr/>
          <a:lstStyle/>
          <a:p>
            <a:r>
              <a:rPr lang="en-GB" dirty="0"/>
              <a:t>Solving the skills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3E1A70-174B-4D08-9E92-FACC0F825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New construction hubs – CITB are funding 26 skills hubs with £20m+ of funding</a:t>
            </a:r>
          </a:p>
          <a:p>
            <a:r>
              <a:rPr lang="en-GB" sz="2000" dirty="0"/>
              <a:t>The new Offsite Assembly Technician apprenticeship standard is making good progress.</a:t>
            </a:r>
          </a:p>
          <a:p>
            <a:r>
              <a:rPr lang="en-GB" sz="2000" dirty="0"/>
              <a:t>New NVQ’s now available in Construction using Offsite Manufactured </a:t>
            </a:r>
            <a:r>
              <a:rPr lang="en-GB" sz="2000" dirty="0" smtClean="0"/>
              <a:t>Assemblies e.g.    </a:t>
            </a:r>
            <a:r>
              <a:rPr lang="en-GB" sz="1600" dirty="0" smtClean="0"/>
              <a:t>NVQ </a:t>
            </a:r>
            <a:r>
              <a:rPr lang="en-GB" sz="1600" dirty="0"/>
              <a:t>Diploma in Wood Occupations (Construction) - Pre-assembled Roof Structure Installer</a:t>
            </a:r>
            <a:endParaRPr lang="en-GB" sz="32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16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7DF5E-CD60-481F-8A67-EE18A42E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111"/>
            <a:ext cx="7325647" cy="1325563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CITB Offsite </a:t>
            </a:r>
            <a:r>
              <a:rPr lang="en-GB" dirty="0"/>
              <a:t>training </a:t>
            </a:r>
            <a:r>
              <a:rPr lang="en-GB" dirty="0" smtClean="0"/>
              <a:t>fund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3E1A70-174B-4D08-9E92-FACC0F825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CITB Bid </a:t>
            </a:r>
            <a:r>
              <a:rPr lang="en-GB" sz="2000" dirty="0" smtClean="0"/>
              <a:t>‘</a:t>
            </a:r>
            <a:r>
              <a:rPr lang="en-GB" sz="2000" dirty="0" smtClean="0"/>
              <a:t>IMPROVING </a:t>
            </a:r>
            <a:r>
              <a:rPr lang="en-GB" sz="2000" dirty="0"/>
              <a:t>SKILLS FOR OFFSITE </a:t>
            </a:r>
            <a:r>
              <a:rPr lang="en-GB" sz="2000" dirty="0" smtClean="0"/>
              <a:t>CONSTRUCTION</a:t>
            </a:r>
            <a:r>
              <a:rPr lang="en-GB" sz="2000" dirty="0" smtClean="0"/>
              <a:t>’</a:t>
            </a:r>
          </a:p>
          <a:p>
            <a:r>
              <a:rPr lang="en-GB" sz="2000" dirty="0"/>
              <a:t>Offsite (new learning materials and trainer upskilling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As a result of the </a:t>
            </a:r>
            <a:r>
              <a:rPr lang="en-GB" sz="2000" dirty="0"/>
              <a:t>CITB Offsite skills research Report </a:t>
            </a:r>
            <a:r>
              <a:rPr lang="en-GB" sz="2000" dirty="0" smtClean="0"/>
              <a:t>in </a:t>
            </a:r>
            <a:r>
              <a:rPr lang="en-GB" sz="2000" dirty="0"/>
              <a:t>2017 </a:t>
            </a:r>
            <a:r>
              <a:rPr lang="en-GB" sz="2000" dirty="0" smtClean="0"/>
              <a:t>‘</a:t>
            </a:r>
            <a:r>
              <a:rPr lang="en-GB" sz="2000" u="sng" dirty="0">
                <a:hlinkClick r:id="rId3"/>
              </a:rPr>
              <a:t>Faster, smarter more efficient; building skills for Offsite construction’</a:t>
            </a:r>
            <a:r>
              <a:rPr lang="en-GB" sz="2000" dirty="0"/>
              <a:t> </a:t>
            </a:r>
            <a:endParaRPr lang="en-GB" sz="2000" dirty="0" smtClean="0"/>
          </a:p>
          <a:p>
            <a:r>
              <a:rPr lang="en-GB" sz="2000" dirty="0" smtClean="0"/>
              <a:t>Offer was £500,000</a:t>
            </a:r>
          </a:p>
          <a:p>
            <a:r>
              <a:rPr lang="en-GB" sz="2000" dirty="0" smtClean="0"/>
              <a:t>Awarded in December 2017 to two bids which will total over £1m</a:t>
            </a:r>
          </a:p>
          <a:p>
            <a:r>
              <a:rPr lang="en-GB" sz="2000" dirty="0" smtClean="0"/>
              <a:t>Starting 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April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9231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World class skills and productivity for offsite construction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715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kern="100" dirty="0" smtClean="0"/>
              <a:t>Bid Members:</a:t>
            </a:r>
          </a:p>
          <a:p>
            <a:r>
              <a:rPr lang="en-GB" sz="2000" kern="100" dirty="0" smtClean="0"/>
              <a:t>Manufacturing </a:t>
            </a:r>
            <a:r>
              <a:rPr lang="en-GB" sz="2000" kern="100" dirty="0"/>
              <a:t>Technology Centre (MTC) </a:t>
            </a:r>
            <a:endParaRPr lang="en-GB" sz="2000" kern="100" dirty="0" smtClean="0"/>
          </a:p>
          <a:p>
            <a:r>
              <a:rPr lang="en-GB" sz="2000" kern="100" dirty="0" smtClean="0"/>
              <a:t>NOCN</a:t>
            </a:r>
          </a:p>
          <a:p>
            <a:r>
              <a:rPr lang="en-GB" sz="2000" kern="100" dirty="0" smtClean="0"/>
              <a:t>Offsite </a:t>
            </a:r>
            <a:r>
              <a:rPr lang="en-GB" sz="2000" kern="100" dirty="0"/>
              <a:t>Management </a:t>
            </a:r>
            <a:r>
              <a:rPr lang="en-GB" sz="2000" kern="100" dirty="0" smtClean="0"/>
              <a:t>School</a:t>
            </a:r>
          </a:p>
          <a:p>
            <a:r>
              <a:rPr lang="en-GB" sz="2000" kern="100" dirty="0" smtClean="0"/>
              <a:t>Laing </a:t>
            </a:r>
            <a:r>
              <a:rPr lang="en-GB" sz="2000" kern="100" dirty="0"/>
              <a:t>O’Rourke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Aimed at:</a:t>
            </a:r>
          </a:p>
          <a:p>
            <a:r>
              <a:rPr lang="en-GB" sz="2000" dirty="0" smtClean="0"/>
              <a:t>Colleges – College Tutors</a:t>
            </a:r>
          </a:p>
          <a:p>
            <a:r>
              <a:rPr lang="en-GB" sz="2000" dirty="0" smtClean="0"/>
              <a:t>Employers – In house training centres</a:t>
            </a: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71001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E3F49B93F1FB419AAB452EFF6D1FBC" ma:contentTypeVersion="2" ma:contentTypeDescription="Create a new document." ma:contentTypeScope="" ma:versionID="b538f2c3cf86707f830b6ca151e9d89f">
  <xsd:schema xmlns:xsd="http://www.w3.org/2001/XMLSchema" xmlns:xs="http://www.w3.org/2001/XMLSchema" xmlns:p="http://schemas.microsoft.com/office/2006/metadata/properties" xmlns:ns2="825e7e54-27b4-47f9-bfc2-436ff9f6c914" targetNamespace="http://schemas.microsoft.com/office/2006/metadata/properties" ma:root="true" ma:fieldsID="19dc7c1a1466d139228e1a3d4b934993" ns2:_="">
    <xsd:import namespace="825e7e54-27b4-47f9-bfc2-436ff9f6c91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e7e54-27b4-47f9-bfc2-436ff9f6c9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25e7e54-27b4-47f9-bfc2-436ff9f6c914">
      <UserInfo>
        <DisplayName>Kelly-Ann Wickens</DisplayName>
        <AccountId>71</AccountId>
        <AccountType/>
      </UserInfo>
      <UserInfo>
        <DisplayName>Darren Howells</DisplayName>
        <AccountId>27</AccountId>
        <AccountType/>
      </UserInfo>
      <UserInfo>
        <DisplayName>Jackie Bailey</DisplayName>
        <AccountId>41</AccountId>
        <AccountType/>
      </UserInfo>
      <UserInfo>
        <DisplayName>Julie Cook</DisplayName>
        <AccountId>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633662B-E467-4464-BF89-D5F0E8E49F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92F52D-FE70-4F88-A2FD-6295C84E79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5e7e54-27b4-47f9-bfc2-436ff9f6c9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F7DAE0-3139-4603-8CF8-E2860F0C9F52}">
  <ds:schemaRefs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825e7e54-27b4-47f9-bfc2-436ff9f6c91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5112</TotalTime>
  <Words>674</Words>
  <Application>Microsoft Office PowerPoint</Application>
  <PresentationFormat>On-screen Show (4:3)</PresentationFormat>
  <Paragraphs>93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Office Theme</vt:lpstr>
      <vt:lpstr>Offsite Construction Manufacturing  BACH</vt:lpstr>
      <vt:lpstr>PowerPoint Presentation</vt:lpstr>
      <vt:lpstr>Productivity</vt:lpstr>
      <vt:lpstr>The Need for Offsite</vt:lpstr>
      <vt:lpstr>The Need for Offsite</vt:lpstr>
      <vt:lpstr>The Problems for Offsite</vt:lpstr>
      <vt:lpstr>Solving the skills issue</vt:lpstr>
      <vt:lpstr>The CITB Offsite training fund</vt:lpstr>
      <vt:lpstr>World class skills and productivity for offsite construction</vt:lpstr>
      <vt:lpstr>World class skills and productivity for offsite construction</vt:lpstr>
      <vt:lpstr>Simplifying Offsite</vt:lpstr>
      <vt:lpstr>Simplifying Offsite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NOCN Creating Opportunities</dc:title>
  <dc:creator>James Harkness</dc:creator>
  <cp:lastModifiedBy>Mark Buckton</cp:lastModifiedBy>
  <cp:revision>182</cp:revision>
  <cp:lastPrinted>2018-10-25T13:39:56Z</cp:lastPrinted>
  <dcterms:modified xsi:type="dcterms:W3CDTF">2019-03-15T15:12:21Z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0x01010078E3F49B93F1FB419AAB452EFF6D1FBC</vt:lpwstr>
  </property>
</Properties>
</file>